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8" r:id="rId3"/>
    <p:sldId id="264" r:id="rId4"/>
    <p:sldId id="261" r:id="rId5"/>
    <p:sldId id="262" r:id="rId6"/>
    <p:sldId id="265" r:id="rId7"/>
    <p:sldId id="260" r:id="rId8"/>
    <p:sldId id="267" r:id="rId9"/>
    <p:sldId id="268" r:id="rId10"/>
    <p:sldId id="25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6"/>
    <p:restoredTop sz="94580"/>
  </p:normalViewPr>
  <p:slideViewPr>
    <p:cSldViewPr>
      <p:cViewPr>
        <p:scale>
          <a:sx n="94" d="100"/>
          <a:sy n="94" d="100"/>
        </p:scale>
        <p:origin x="-1290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4E215-0951-49DA-BD1E-15168A8AF5D4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177DA-D7D9-4BBF-85A7-552253D22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315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4E215-0951-49DA-BD1E-15168A8AF5D4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177DA-D7D9-4BBF-85A7-552253D22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607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4E215-0951-49DA-BD1E-15168A8AF5D4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177DA-D7D9-4BBF-85A7-552253D22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804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4E215-0951-49DA-BD1E-15168A8AF5D4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177DA-D7D9-4BBF-85A7-552253D22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561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4E215-0951-49DA-BD1E-15168A8AF5D4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177DA-D7D9-4BBF-85A7-552253D22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364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4E215-0951-49DA-BD1E-15168A8AF5D4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177DA-D7D9-4BBF-85A7-552253D22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709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4E215-0951-49DA-BD1E-15168A8AF5D4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177DA-D7D9-4BBF-85A7-552253D22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281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4E215-0951-49DA-BD1E-15168A8AF5D4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177DA-D7D9-4BBF-85A7-552253D22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50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4E215-0951-49DA-BD1E-15168A8AF5D4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177DA-D7D9-4BBF-85A7-552253D22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386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4E215-0951-49DA-BD1E-15168A8AF5D4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177DA-D7D9-4BBF-85A7-552253D22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310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4E215-0951-49DA-BD1E-15168A8AF5D4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177DA-D7D9-4BBF-85A7-552253D22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560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4E215-0951-49DA-BD1E-15168A8AF5D4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177DA-D7D9-4BBF-85A7-552253D22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749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sean.shepherd@remingtoncollege.edu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rriam-webster.com/dictionary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rriam-webster.com/dictionary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A4490ECB-A9BE-FB45-B2E4-4D74718BE8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60" y="0"/>
            <a:ext cx="9144000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A6AF5978-7B5A-E147-A4CC-FCEB8752E628}"/>
              </a:ext>
            </a:extLst>
          </p:cNvPr>
          <p:cNvSpPr txBox="1"/>
          <p:nvPr/>
        </p:nvSpPr>
        <p:spPr>
          <a:xfrm>
            <a:off x="990600" y="1295400"/>
            <a:ext cx="746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Learning Resource Center</a:t>
            </a:r>
          </a:p>
          <a:p>
            <a:pPr algn="ctr"/>
            <a:r>
              <a:rPr lang="en-US" sz="4800" b="1" dirty="0" smtClean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(Library)</a:t>
            </a:r>
            <a:endParaRPr lang="en-US" sz="4800" b="1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pic>
        <p:nvPicPr>
          <p:cNvPr id="3073" name="Picture 1" descr="\\RAFTWRDC1\users\Sean.Shepherd\My Pictures\virtual_librar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383280"/>
            <a:ext cx="5105400" cy="2854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6328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F09EE2D1-BE33-7045-B334-3239003158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585200" cy="10668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The</a:t>
            </a:r>
            <a:r>
              <a:rPr lang="en-US" b="1" dirty="0" smtClean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Librarian is at your service:</a:t>
            </a:r>
            <a:br>
              <a:rPr lang="en-US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</a:br>
            <a:endParaRPr lang="en-US" sz="2200" b="1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7453" y="1111626"/>
            <a:ext cx="7162800" cy="1600199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To contact the Librarian directly,</a:t>
            </a:r>
          </a:p>
          <a:p>
            <a:pPr marL="0" indent="0" algn="ctr">
              <a:buNone/>
            </a:pPr>
            <a:r>
              <a:rPr lang="en-US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please email Sean Shepherd at</a:t>
            </a:r>
          </a:p>
          <a:p>
            <a:pPr marL="0" indent="0" algn="ctr">
              <a:buNone/>
            </a:pPr>
            <a:r>
              <a:rPr lang="en-US" b="1" dirty="0" smtClean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hlinkClick r:id="rId3"/>
              </a:rPr>
              <a:t>sean.shepherd@remingtoncollege.edu</a:t>
            </a:r>
            <a:endParaRPr lang="en-US" b="1" dirty="0" smtClean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0" indent="0" algn="ctr">
              <a:buNone/>
            </a:pPr>
            <a:r>
              <a:rPr lang="en-US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o</a:t>
            </a:r>
            <a:r>
              <a:rPr lang="en-US" dirty="0" smtClean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r call </a:t>
            </a:r>
            <a:r>
              <a:rPr lang="en-US" dirty="0"/>
              <a:t>817-880-0067</a:t>
            </a:r>
            <a:endParaRPr lang="en-US" b="1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0" indent="0" algn="ctr">
              <a:buNone/>
            </a:pPr>
            <a:endParaRPr lang="en-US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9A88412E-B5AF-744C-A20A-4C8F545AAE3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5618384"/>
            <a:ext cx="1138464" cy="857250"/>
          </a:xfrm>
          <a:prstGeom prst="rect">
            <a:avLst/>
          </a:prstGeom>
        </p:spPr>
      </p:pic>
      <p:pic>
        <p:nvPicPr>
          <p:cNvPr id="1028" name="Picture 4" descr="https://banner2.kisspng.com/20171127/831/businessman-silhouette-png-clip-art-image-5a1ceb81360bf1.6962028615118447372214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8720" y="2971800"/>
            <a:ext cx="1475194" cy="3409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7291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B1E73C1A-CC39-1340-ABED-90257ED14E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57201"/>
            <a:ext cx="7427232" cy="304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b="1" dirty="0" smtClean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Access:</a:t>
            </a:r>
          </a:p>
          <a:p>
            <a:pPr marL="0" indent="0">
              <a:buNone/>
            </a:pPr>
            <a:r>
              <a:rPr lang="en-US" sz="3600" dirty="0" smtClean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Remington College students have </a:t>
            </a:r>
            <a:r>
              <a:rPr lang="en-US" sz="36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access to a variety of research materials at </a:t>
            </a:r>
            <a:r>
              <a:rPr lang="en-US" sz="3600" dirty="0" smtClean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their </a:t>
            </a:r>
            <a:r>
              <a:rPr lang="en-US" sz="3600" dirty="0" smtClean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fingertips</a:t>
            </a:r>
            <a:r>
              <a:rPr lang="en-US" sz="36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="" xmlns:a16="http://schemas.microsoft.com/office/drawing/2014/main" id="{E8E53EDA-5AF3-A546-B916-4AFDF9C5101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5618384"/>
            <a:ext cx="1138464" cy="857250"/>
          </a:xfrm>
          <a:prstGeom prst="rect">
            <a:avLst/>
          </a:prstGeom>
        </p:spPr>
      </p:pic>
      <p:pic>
        <p:nvPicPr>
          <p:cNvPr id="2050" name="Picture 2" descr="https://thumbs.dreamstime.com/b/digital-online-library-smartphone-mobile-flat-style-books-shelf-internet-course-mobile-education-apps-6705059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1611" y="2895600"/>
            <a:ext cx="3355975" cy="3355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830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B266554C-FA2D-BE42-8A1D-21B7CD4D49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7"/>
            <a:ext cx="8229600" cy="1143000"/>
          </a:xfrm>
        </p:spPr>
        <p:txBody>
          <a:bodyPr/>
          <a:lstStyle/>
          <a:p>
            <a:pPr algn="l"/>
            <a:r>
              <a:rPr lang="en-US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Library Guidance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4866" y="1295400"/>
            <a:ext cx="8424333" cy="48944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The important aims of library guidance are </a:t>
            </a:r>
          </a:p>
          <a:p>
            <a:pPr marL="0" indent="0">
              <a:buNone/>
            </a:pPr>
            <a:r>
              <a:rPr lang="en-US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to ensure that users have access to their information </a:t>
            </a:r>
            <a:r>
              <a:rPr lang="en-US" dirty="0" smtClean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needs, </a:t>
            </a:r>
            <a:r>
              <a:rPr lang="en-US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and to </a:t>
            </a:r>
            <a:r>
              <a:rPr lang="en-US" dirty="0" smtClean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know that </a:t>
            </a:r>
            <a:r>
              <a:rPr lang="en-US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 Librarian is available to </a:t>
            </a:r>
          </a:p>
          <a:p>
            <a:pPr marL="0" indent="0">
              <a:buNone/>
            </a:pPr>
            <a:r>
              <a:rPr lang="en-US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assist and guide them in </a:t>
            </a:r>
            <a:r>
              <a:rPr lang="en-US" dirty="0" smtClean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their research</a:t>
            </a:r>
            <a:r>
              <a:rPr lang="en-US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ADDA5548-7D0A-7245-9E78-5D81A3245D5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5618384"/>
            <a:ext cx="1138464" cy="857250"/>
          </a:xfrm>
          <a:prstGeom prst="rect">
            <a:avLst/>
          </a:prstGeom>
        </p:spPr>
      </p:pic>
      <p:pic>
        <p:nvPicPr>
          <p:cNvPr id="4104" name="Picture 8" descr="http://www.vue3dmodels.com/wp-content/uploads/edd/2014/11/Book-Shelves-Preview-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846734"/>
            <a:ext cx="3505200" cy="262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0405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31496DE9-1095-F247-A248-B112A6AE95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733" y="533400"/>
            <a:ext cx="8229600" cy="1143000"/>
          </a:xfrm>
        </p:spPr>
        <p:txBody>
          <a:bodyPr/>
          <a:lstStyle/>
          <a:p>
            <a:pPr algn="l"/>
            <a:r>
              <a:rPr lang="en-US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Library: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86200"/>
          </a:xfrm>
        </p:spPr>
        <p:txBody>
          <a:bodyPr/>
          <a:lstStyle/>
          <a:p>
            <a:pPr fontAlgn="base"/>
            <a:r>
              <a:rPr lang="en-US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Definition of library</a:t>
            </a:r>
          </a:p>
          <a:p>
            <a:pPr fontAlgn="base"/>
            <a:r>
              <a:rPr lang="en-US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1a: a place in which literary, musical, artistic, or reference materials (such as books, manuscripts, recordings, or films) are kept for use but not for sale</a:t>
            </a:r>
          </a:p>
          <a:p>
            <a:endParaRPr lang="en-US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r>
              <a:rPr lang="en-US" sz="28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hlinkClick r:id="rId3"/>
              </a:rPr>
              <a:t>https://www.merriam-webster.com/dictionary</a:t>
            </a:r>
            <a:endParaRPr lang="en-US" sz="280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endParaRPr lang="en-US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7D51793A-56C0-7049-ACFF-BE6D334ECD1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5618384"/>
            <a:ext cx="1138464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3482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63DF588C-D718-4647-9932-C0BE2762B7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664" y="646335"/>
            <a:ext cx="8229600" cy="1143000"/>
          </a:xfrm>
        </p:spPr>
        <p:txBody>
          <a:bodyPr/>
          <a:lstStyle/>
          <a:p>
            <a:pPr algn="l"/>
            <a:r>
              <a:rPr lang="en-US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Guidance: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29000"/>
          </a:xfrm>
        </p:spPr>
        <p:txBody>
          <a:bodyPr/>
          <a:lstStyle/>
          <a:p>
            <a:pPr fontAlgn="base"/>
            <a:r>
              <a:rPr lang="en-US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Definition of guidance</a:t>
            </a:r>
          </a:p>
          <a:p>
            <a:pPr fontAlgn="base"/>
            <a:r>
              <a:rPr lang="en-US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1: the act or process of guiding</a:t>
            </a:r>
          </a:p>
          <a:p>
            <a:pPr fontAlgn="base"/>
            <a:r>
              <a:rPr lang="en-US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2: advice on vocational or educational problems given to students</a:t>
            </a:r>
          </a:p>
          <a:p>
            <a:endParaRPr lang="en-US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r>
              <a:rPr lang="en-US" sz="28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hlinkClick r:id="rId3"/>
              </a:rPr>
              <a:t>https://www.merriam-webster.com/dictionary</a:t>
            </a:r>
            <a:endParaRPr lang="en-US" sz="280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endParaRPr lang="en-US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39E2D148-4959-6548-BFBC-086C869C2BF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5618384"/>
            <a:ext cx="1138464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66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Databases: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2C48BF37-6ADA-2949-9AB3-76F9FA466E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733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have access to several articles, books, and videos related to your program of study.</a:t>
            </a:r>
          </a:p>
          <a:p>
            <a:endParaRPr lang="en-US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r>
              <a:rPr lang="en-US" cap="all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GALE</a:t>
            </a:r>
          </a:p>
          <a:p>
            <a:r>
              <a:rPr lang="en-US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ProQuest</a:t>
            </a:r>
            <a:endParaRPr lang="en-US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r>
              <a:rPr lang="en-US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AVON (Academic Video Online</a:t>
            </a:r>
            <a:r>
              <a:rPr lang="en-US" dirty="0" smtClean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)</a:t>
            </a:r>
          </a:p>
          <a:p>
            <a:r>
              <a:rPr lang="en-US" dirty="0" smtClean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Additional resources are also provided</a:t>
            </a:r>
            <a:endParaRPr lang="en-US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endParaRPr lang="en-US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52BD5A94-F9DE-5049-A3BA-5956DE17ACA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5618384"/>
            <a:ext cx="1138464" cy="85725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774BC0EB-8C62-F34D-8FF9-12C0BE605F70}"/>
              </a:ext>
            </a:extLst>
          </p:cNvPr>
          <p:cNvSpPr txBox="1"/>
          <p:nvPr/>
        </p:nvSpPr>
        <p:spPr>
          <a:xfrm>
            <a:off x="457200" y="830760"/>
            <a:ext cx="6553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Resources:</a:t>
            </a:r>
          </a:p>
        </p:txBody>
      </p:sp>
    </p:spTree>
    <p:extLst>
      <p:ext uri="{BB962C8B-B14F-4D97-AF65-F5344CB8AC3E}">
        <p14:creationId xmlns:p14="http://schemas.microsoft.com/office/powerpoint/2010/main" val="139825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17DFA38E-7276-2542-B0DA-ED8BFBCE2D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867" y="0"/>
            <a:ext cx="9144000" cy="68580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7EBF7A97-2366-B742-B8F0-297D6FEE00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2332" y="2362200"/>
            <a:ext cx="5848199" cy="33697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/>
            </a:r>
            <a:br>
              <a:rPr lang="en-US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</a:br>
            <a:r>
              <a:rPr lang="en-US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/>
            </a:r>
            <a:br>
              <a:rPr lang="en-US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</a:br>
            <a:r>
              <a:rPr lang="en-US" sz="4900" b="1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Ebooks</a:t>
            </a:r>
            <a:r>
              <a:rPr lang="en-US" sz="49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:</a:t>
            </a:r>
            <a:br>
              <a:rPr lang="en-US" sz="49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</a:br>
            <a:r>
              <a:rPr lang="en-US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/>
            </a:r>
            <a:br>
              <a:rPr lang="en-US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</a:br>
            <a:endParaRPr lang="en-US" b="1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664" y="1271963"/>
            <a:ext cx="8229600" cy="15474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You have access to thousands of </a:t>
            </a:r>
            <a:r>
              <a:rPr lang="en-US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ebooks</a:t>
            </a:r>
            <a:r>
              <a:rPr lang="en-US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you can read from your phone, </a:t>
            </a:r>
            <a:r>
              <a:rPr lang="en-US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ipad</a:t>
            </a:r>
            <a:r>
              <a:rPr lang="en-US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laptop, PC, etc..</a:t>
            </a:r>
          </a:p>
          <a:p>
            <a:endParaRPr lang="en-US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D6B7B011-1505-B747-B196-3B027008148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5618384"/>
            <a:ext cx="1138464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057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67ED541D-B905-3F4C-926A-35C8D2ABD1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Why Use the Library?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The library is designed as a place to support learning.</a:t>
            </a:r>
          </a:p>
          <a:p>
            <a:r>
              <a:rPr lang="en-US" sz="3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The online LRC databases greatly expand the learning experience.</a:t>
            </a:r>
          </a:p>
          <a:p>
            <a:r>
              <a:rPr lang="en-US" sz="3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There is a select range of literature from a variety of cultures.</a:t>
            </a:r>
          </a:p>
          <a:p>
            <a:r>
              <a:rPr lang="en-US" sz="35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Reading is our most valuable learning tool.</a:t>
            </a:r>
          </a:p>
          <a:p>
            <a:endParaRPr lang="en-US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0" indent="0">
              <a:buNone/>
            </a:pPr>
            <a:endParaRPr lang="en-US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32978EF3-C089-E54F-9E6E-D22E9118A67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5618384"/>
            <a:ext cx="1138464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8054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96D304E9-E240-1B42-8AD7-46BF0477F5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1067"/>
            <a:ext cx="8229600" cy="1143000"/>
          </a:xfrm>
        </p:spPr>
        <p:txBody>
          <a:bodyPr/>
          <a:lstStyle/>
          <a:p>
            <a:pPr algn="l"/>
            <a:r>
              <a:rPr lang="en-US" b="1" dirty="0" smtClean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Why Ask </a:t>
            </a:r>
            <a:r>
              <a:rPr lang="en-US" b="1" dirty="0" smtClean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the</a:t>
            </a:r>
            <a:r>
              <a:rPr lang="en-US" b="1" dirty="0" smtClean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Librarian?</a:t>
            </a:r>
            <a:endParaRPr lang="en-US" b="1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The Librarian is experienced in finding reliable information.</a:t>
            </a:r>
          </a:p>
          <a:p>
            <a:r>
              <a:rPr lang="en-US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Librarians can assist with research and proper documentation.</a:t>
            </a:r>
          </a:p>
          <a:p>
            <a:r>
              <a:rPr lang="en-US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 Librarian is available to assist you directly.</a:t>
            </a:r>
          </a:p>
          <a:p>
            <a:r>
              <a:rPr lang="en-US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The Librarian stays up to date on Remington programs and supporting resources.</a:t>
            </a:r>
          </a:p>
          <a:p>
            <a:endParaRPr lang="en-US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1EE62F31-3A72-6143-B7DA-0E6736171C6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5618384"/>
            <a:ext cx="1138464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4143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633</TotalTime>
  <Words>240</Words>
  <Application>Microsoft Office PowerPoint</Application>
  <PresentationFormat>On-screen Show (4:3)</PresentationFormat>
  <Paragraphs>44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Library Guidance:</vt:lpstr>
      <vt:lpstr>Library:</vt:lpstr>
      <vt:lpstr>Guidance:</vt:lpstr>
      <vt:lpstr>Databases:</vt:lpstr>
      <vt:lpstr>  Ebooks:  </vt:lpstr>
      <vt:lpstr>Why Use the Library?</vt:lpstr>
      <vt:lpstr>Why Ask the Librarian?</vt:lpstr>
      <vt:lpstr>The Librarian is at your service: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Sean Shepherd</dc:creator>
  <cp:lastModifiedBy>Sean Shepherd</cp:lastModifiedBy>
  <cp:revision>26</cp:revision>
  <dcterms:created xsi:type="dcterms:W3CDTF">2020-10-13T17:51:07Z</dcterms:created>
  <dcterms:modified xsi:type="dcterms:W3CDTF">2021-08-25T22:51:22Z</dcterms:modified>
</cp:coreProperties>
</file>